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700" autoAdjust="0"/>
  </p:normalViewPr>
  <p:slideViewPr>
    <p:cSldViewPr snapToGrid="0">
      <p:cViewPr varScale="1">
        <p:scale>
          <a:sx n="54" d="100"/>
          <a:sy n="54" d="100"/>
        </p:scale>
        <p:origin x="1568" y="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72d119a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72d119a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a1c640e9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a1c640e9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7a534250a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7a534250a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7a534250a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7a534250a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a1c640e9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a1c640e9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a1c640e9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a1c640e9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a1c640e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a1c640e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7a534250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7a534250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a534250a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a534250a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7a534250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7a534250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62518d7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62518d7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5c9bd88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5c9bd88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68559f3f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68559f3f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80aa583f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80aa583f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80aa583f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80aa583f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68559f3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68559f3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a1c640e9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a1c640e9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80aa583f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80aa583f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80aa583f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80aa583f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80aa583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80aa583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80aa583f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80aa583f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62518d7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62518d73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a1c640e9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a1c640e9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90e5b40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90e5b40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dd8c5e7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dd8c5e7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90e5b408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790e5b408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dd8c5e7b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dd8c5e7b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7a53425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7a53425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96dcac4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96dcac4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a1c640e9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a1c640e9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68559f3f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68559f3f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7a53425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77a534250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adc95197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adc95197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adc95197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adc95197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adc9519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adc9519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8be6a09ba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8be6a09ba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adc9519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adc9519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adc95197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adc95197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farmersguide.co.uk/arable/cereals/lincolnshire-farmer-sets-new-world-record-for-wheat-yield-with-17-96t-ha-crop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gif"/><Relationship Id="rId4" Type="http://schemas.openxmlformats.org/officeDocument/2006/relationships/hyperlink" Target="http://www.thegreatstatsby.com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3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hyperlink" Target="http://www.thegreatstatsby.com" TargetMode="External"/><Relationship Id="rId9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gif"/><Relationship Id="rId7" Type="http://schemas.openxmlformats.org/officeDocument/2006/relationships/hyperlink" Target="http://www.thegreatstatsby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gif"/><Relationship Id="rId7" Type="http://schemas.openxmlformats.org/officeDocument/2006/relationships/hyperlink" Target="http://www.thegreatstatsby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gif"/><Relationship Id="rId7" Type="http://schemas.openxmlformats.org/officeDocument/2006/relationships/hyperlink" Target="http://www.thegreatstatsby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thegreatstatsby.com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storm/pp_eaae_renn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3919/FUSION45008.2020.919054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hegreatstatsby.com/posts/2021-03-08-ml-prospect/" TargetMode="External"/><Relationship Id="rId5" Type="http://schemas.openxmlformats.org/officeDocument/2006/relationships/hyperlink" Target="https://observablehq.com/d/3a2dd11e01f67dfb" TargetMode="External"/><Relationship Id="rId4" Type="http://schemas.openxmlformats.org/officeDocument/2006/relationships/hyperlink" Target="http://arxiv.org/abs/1809.107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asystats.github.io/blog/posts/bayestestr_9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61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latin typeface="Times New Roman"/>
                <a:ea typeface="Times New Roman"/>
                <a:cs typeface="Times New Roman"/>
                <a:sym typeface="Times New Roman"/>
              </a:rPr>
              <a:t>Probabilistic Programming for Embedding Theory and Quantifying Uncertainty in Econometric Analysis </a:t>
            </a:r>
            <a:endParaRPr sz="6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Thomas Heckelei</a:t>
            </a:r>
            <a:r>
              <a:rPr lang="de" sz="2000" baseline="30000"/>
              <a:t>a</a:t>
            </a:r>
            <a:endParaRPr sz="2000" baseline="3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together with Hugo Storm</a:t>
            </a:r>
            <a:r>
              <a:rPr lang="de" sz="2000" baseline="30000"/>
              <a:t>a</a:t>
            </a:r>
            <a:r>
              <a:rPr lang="de" sz="2000"/>
              <a:t>, Kathy Baylis</a:t>
            </a:r>
            <a:r>
              <a:rPr lang="de" sz="2000" baseline="30000"/>
              <a:t>b</a:t>
            </a:r>
            <a:endParaRPr sz="2000" baseline="3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Keynote, XVII EAAE Congress 2023 Rennes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aseline="30000"/>
              <a:t>a</a:t>
            </a:r>
            <a:r>
              <a:rPr lang="de" sz="1400"/>
              <a:t>University of Bonn,</a:t>
            </a:r>
            <a:r>
              <a:rPr lang="de" sz="2000"/>
              <a:t> </a:t>
            </a:r>
            <a:r>
              <a:rPr lang="de" sz="2000" baseline="30000"/>
              <a:t>b</a:t>
            </a:r>
            <a:r>
              <a:rPr lang="de" sz="1400"/>
              <a:t>University of California Santa Barbara</a:t>
            </a:r>
            <a:endParaRPr sz="140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075" y="92275"/>
            <a:ext cx="1105075" cy="4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625" y="304800"/>
            <a:ext cx="1773099" cy="3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"/>
            <a:ext cx="2614525" cy="8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Literature on Probabilistic Programming (PP)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87900" y="1457275"/>
            <a:ext cx="82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several reasons why probabilistic programming could prove to be revolutionary for machine intelligence and scientific modelling</a:t>
            </a: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(...).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First, (...) obviates the need to manually derive inference methods for models (…). Second, (…) since it allows for rapid prototyping and testing of different models of data.”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Ghahramani 2015, p.455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Probabilistic programming is about doing statistics using the tools of computer science</a:t>
            </a: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.”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Meent et al. 2018, p.21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Intuition on PP </a:t>
            </a:r>
            <a:r>
              <a:rPr lang="de" sz="1800"/>
              <a:t>(</a:t>
            </a:r>
            <a:r>
              <a:rPr lang="de" sz="1777"/>
              <a:t>Adapted from Meent et al. 2018, p.22)</a:t>
            </a:r>
            <a:endParaRPr sz="177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1292025" y="209060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Parameters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1292025" y="308055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1292025" y="4016975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Output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1236525" y="1323725"/>
            <a:ext cx="151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Computer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Science</a:t>
            </a:r>
            <a:endParaRPr sz="1800" b="1"/>
          </a:p>
        </p:txBody>
      </p:sp>
      <p:sp>
        <p:nvSpPr>
          <p:cNvPr id="158" name="Google Shape;158;p23"/>
          <p:cNvSpPr/>
          <p:nvPr/>
        </p:nvSpPr>
        <p:spPr>
          <a:xfrm>
            <a:off x="3078125" y="2101750"/>
            <a:ext cx="447600" cy="250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Intuition on PP </a:t>
            </a:r>
            <a:r>
              <a:rPr lang="de" sz="1800"/>
              <a:t>(</a:t>
            </a:r>
            <a:r>
              <a:rPr lang="de" sz="1777"/>
              <a:t>Adapted from Meent et al. 2018, p.22)</a:t>
            </a:r>
            <a:endParaRPr sz="177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292025" y="209060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Parameters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1292025" y="308055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1292025" y="4016975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Output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6423875" y="2090600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Posterior / Estimates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6423875" y="308055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Statistical Model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423875" y="4016975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Observations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1236525" y="1323725"/>
            <a:ext cx="151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Computer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Science</a:t>
            </a:r>
            <a:endParaRPr sz="1800" b="1"/>
          </a:p>
        </p:txBody>
      </p:sp>
      <p:sp>
        <p:nvSpPr>
          <p:cNvPr id="173" name="Google Shape;173;p24"/>
          <p:cNvSpPr txBox="1"/>
          <p:nvPr/>
        </p:nvSpPr>
        <p:spPr>
          <a:xfrm>
            <a:off x="6153274" y="1431425"/>
            <a:ext cx="200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Statistics</a:t>
            </a:r>
            <a:endParaRPr sz="1800" b="1"/>
          </a:p>
        </p:txBody>
      </p:sp>
      <p:sp>
        <p:nvSpPr>
          <p:cNvPr id="174" name="Google Shape;174;p24"/>
          <p:cNvSpPr/>
          <p:nvPr/>
        </p:nvSpPr>
        <p:spPr>
          <a:xfrm>
            <a:off x="3078125" y="2101750"/>
            <a:ext cx="447600" cy="250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10800000">
            <a:off x="5668925" y="2177950"/>
            <a:ext cx="447600" cy="250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5120800" y="1779725"/>
            <a:ext cx="146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Inference</a:t>
            </a:r>
            <a:endParaRPr sz="1800" b="1">
              <a:solidFill>
                <a:schemeClr val="accent4"/>
              </a:solidFill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Intuition on PP </a:t>
            </a:r>
            <a:r>
              <a:rPr lang="de" sz="1750"/>
              <a:t>(</a:t>
            </a:r>
            <a:r>
              <a:rPr lang="de" sz="1777"/>
              <a:t>Adapted from Meent et al. 2018, p.22)</a:t>
            </a:r>
            <a:endParaRPr sz="177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3857950" y="2090600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Parameters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3857950" y="3080550"/>
            <a:ext cx="1380900" cy="6588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3857950" y="4016975"/>
            <a:ext cx="1380900" cy="6588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Observations</a:t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1292025" y="209060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Parameters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1292025" y="308055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Program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1292025" y="4016975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Output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6423875" y="2090600"/>
            <a:ext cx="1380900" cy="6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Posterior / Estimates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6423875" y="3080550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Statistical Model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6423875" y="4016975"/>
            <a:ext cx="1380900" cy="658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Observations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1236525" y="1323725"/>
            <a:ext cx="151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Computer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Science</a:t>
            </a:r>
            <a:endParaRPr sz="1800" b="1"/>
          </a:p>
        </p:txBody>
      </p:sp>
      <p:sp>
        <p:nvSpPr>
          <p:cNvPr id="194" name="Google Shape;194;p25"/>
          <p:cNvSpPr txBox="1"/>
          <p:nvPr/>
        </p:nvSpPr>
        <p:spPr>
          <a:xfrm>
            <a:off x="3708575" y="1323725"/>
            <a:ext cx="167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Probabilistic Programming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153274" y="1431425"/>
            <a:ext cx="200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/>
              <a:t>Statistics</a:t>
            </a:r>
            <a:endParaRPr sz="1800" b="1"/>
          </a:p>
        </p:txBody>
      </p:sp>
      <p:sp>
        <p:nvSpPr>
          <p:cNvPr id="196" name="Google Shape;196;p25"/>
          <p:cNvSpPr/>
          <p:nvPr/>
        </p:nvSpPr>
        <p:spPr>
          <a:xfrm>
            <a:off x="3078125" y="2101750"/>
            <a:ext cx="447600" cy="250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10800000">
            <a:off x="5668925" y="2177950"/>
            <a:ext cx="447600" cy="250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5120800" y="1779725"/>
            <a:ext cx="146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Inference</a:t>
            </a:r>
            <a:endParaRPr sz="1800" b="1">
              <a:solidFill>
                <a:schemeClr val="accent4"/>
              </a:solidFill>
            </a:endParaRPr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61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 b="1">
                <a:solidFill>
                  <a:srgbClr val="F44747"/>
                </a:solidFill>
              </a:rPr>
              <a:t>Diagnosis and Visualization</a:t>
            </a:r>
            <a:endParaRPr sz="1800" b="1">
              <a:solidFill>
                <a:srgbClr val="F44747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 b="1">
                <a:solidFill>
                  <a:srgbClr val="F44747"/>
                </a:solidFill>
              </a:rPr>
              <a:t>Frameworks</a:t>
            </a:r>
            <a:endParaRPr sz="1800" b="1">
              <a:solidFill>
                <a:srgbClr val="F44747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PP eco-system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8" y="2562963"/>
            <a:ext cx="1726425" cy="70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28021"/>
          <a:stretch/>
        </p:blipFill>
        <p:spPr>
          <a:xfrm>
            <a:off x="540300" y="4193071"/>
            <a:ext cx="2026178" cy="7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00" y="1690225"/>
            <a:ext cx="2600815" cy="6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00" y="3426375"/>
            <a:ext cx="2898104" cy="7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3125" y="1554475"/>
            <a:ext cx="1726425" cy="1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3125" y="3444562"/>
            <a:ext cx="23812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>
            <a:spLocks noGrp="1"/>
          </p:cNvSpPr>
          <p:nvPr>
            <p:ph type="body" idx="2"/>
          </p:nvPr>
        </p:nvSpPr>
        <p:spPr>
          <a:xfrm>
            <a:off x="4933125" y="2912300"/>
            <a:ext cx="40518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 b="1">
                <a:solidFill>
                  <a:srgbClr val="F44747"/>
                </a:solidFill>
              </a:rPr>
              <a:t>GPU support, auto-diff, and more</a:t>
            </a:r>
            <a:endParaRPr sz="1800" b="1">
              <a:solidFill>
                <a:srgbClr val="F44747"/>
              </a:solidFill>
            </a:endParaRPr>
          </a:p>
        </p:txBody>
      </p: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6775" y="2520072"/>
            <a:ext cx="664867" cy="9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New automatic Bayesian inference algorithms</a:t>
            </a: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22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Hamiltonian Monte Carlo inference, using No U-Turn Sampler (NUTS) 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MCMC samples with no/minimum hyperparameter tuning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Large speed gain by running on GPU (using JAX gradients)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Allows larger models and samples sizes (compared to old MCMC)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8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Stochastic Variational Inference (SVI)</a:t>
            </a:r>
            <a:br>
              <a:rPr lang="de" b="1"/>
            </a:b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Approximate posterior inference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much(!) faster than MCMC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can deal with very large number of parameters and sample sizes</a:t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" y="3331275"/>
            <a:ext cx="1900728" cy="18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2766650" y="4665600"/>
            <a:ext cx="15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McElreath 2020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825" y="3264475"/>
            <a:ext cx="2890525" cy="1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6939700" y="4665600"/>
            <a:ext cx="15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Blei et al. 2017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in PP </a:t>
            </a:r>
            <a:r>
              <a:rPr lang="de" i="1"/>
              <a:t>(using NumPyro)</a:t>
            </a:r>
            <a:endParaRPr i="1"/>
          </a:p>
        </p:txBody>
      </p:sp>
      <p:sp>
        <p:nvSpPr>
          <p:cNvPr id="233" name="Google Shape;233;p28"/>
          <p:cNvSpPr txBox="1"/>
          <p:nvPr/>
        </p:nvSpPr>
        <p:spPr>
          <a:xfrm>
            <a:off x="2418675" y="2497900"/>
            <a:ext cx="5498400" cy="100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model(X,Y=</a:t>
            </a: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sigma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'sigma'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dist.Exponential(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,dist.Normal(X @ b,sigma), obs=Y)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>
            <a:off x="2204375" y="2189050"/>
            <a:ext cx="432600" cy="3675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28"/>
          <p:cNvSpPr txBox="1"/>
          <p:nvPr/>
        </p:nvSpPr>
        <p:spPr>
          <a:xfrm>
            <a:off x="1484900" y="1725550"/>
            <a:ext cx="1569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F0000"/>
                </a:solidFill>
              </a:rPr>
              <a:t>DGP is defined as a function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236" name="Google Shape;236;p28"/>
          <p:cNvCxnSpPr/>
          <p:nvPr/>
        </p:nvCxnSpPr>
        <p:spPr>
          <a:xfrm rot="10800000" flipH="1">
            <a:off x="1959450" y="2868150"/>
            <a:ext cx="739800" cy="21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8"/>
          <p:cNvSpPr txBox="1"/>
          <p:nvPr/>
        </p:nvSpPr>
        <p:spPr>
          <a:xfrm>
            <a:off x="581725" y="2676750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Regression Coef</a:t>
            </a:r>
            <a:endParaRPr sz="1300">
              <a:solidFill>
                <a:srgbClr val="F44747"/>
              </a:solidFill>
            </a:endParaRPr>
          </a:p>
        </p:txBody>
      </p:sp>
      <p:cxnSp>
        <p:nvCxnSpPr>
          <p:cNvPr id="238" name="Google Shape;238;p28"/>
          <p:cNvCxnSpPr/>
          <p:nvPr/>
        </p:nvCxnSpPr>
        <p:spPr>
          <a:xfrm rot="10800000" flipH="1">
            <a:off x="2150725" y="3181850"/>
            <a:ext cx="639600" cy="2172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8"/>
          <p:cNvSpPr txBox="1"/>
          <p:nvPr/>
        </p:nvSpPr>
        <p:spPr>
          <a:xfrm>
            <a:off x="695850" y="325012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Variance of Errors</a:t>
            </a:r>
            <a:endParaRPr sz="1300">
              <a:solidFill>
                <a:srgbClr val="F44747"/>
              </a:solidFill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in PP </a:t>
            </a:r>
            <a:r>
              <a:rPr lang="de" i="1"/>
              <a:t>(using NumPyro)</a:t>
            </a:r>
            <a:endParaRPr i="1"/>
          </a:p>
        </p:txBody>
      </p:sp>
      <p:sp>
        <p:nvSpPr>
          <p:cNvPr id="246" name="Google Shape;246;p29"/>
          <p:cNvSpPr txBox="1"/>
          <p:nvPr/>
        </p:nvSpPr>
        <p:spPr>
          <a:xfrm>
            <a:off x="2418675" y="2497900"/>
            <a:ext cx="5498400" cy="100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model(X,Y=</a:t>
            </a: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sigma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'sigma'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dist.Exponential(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,dist.Normal(X @ b,sigma), obs=Y)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" name="Google Shape;247;p29"/>
          <p:cNvCxnSpPr/>
          <p:nvPr/>
        </p:nvCxnSpPr>
        <p:spPr>
          <a:xfrm>
            <a:off x="2204375" y="2189050"/>
            <a:ext cx="432600" cy="3675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48;p29"/>
          <p:cNvSpPr txBox="1"/>
          <p:nvPr/>
        </p:nvSpPr>
        <p:spPr>
          <a:xfrm>
            <a:off x="1484900" y="1725550"/>
            <a:ext cx="1569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DGP is defined as a function</a:t>
            </a:r>
            <a:endParaRPr sz="1300"/>
          </a:p>
        </p:txBody>
      </p:sp>
      <p:cxnSp>
        <p:nvCxnSpPr>
          <p:cNvPr id="249" name="Google Shape;249;p29"/>
          <p:cNvCxnSpPr/>
          <p:nvPr/>
        </p:nvCxnSpPr>
        <p:spPr>
          <a:xfrm rot="10800000" flipH="1">
            <a:off x="1959450" y="2868150"/>
            <a:ext cx="739800" cy="21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29"/>
          <p:cNvSpPr txBox="1"/>
          <p:nvPr/>
        </p:nvSpPr>
        <p:spPr>
          <a:xfrm>
            <a:off x="581725" y="2676750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Regression Coef</a:t>
            </a:r>
            <a:endParaRPr sz="1300"/>
          </a:p>
        </p:txBody>
      </p:sp>
      <p:cxnSp>
        <p:nvCxnSpPr>
          <p:cNvPr id="251" name="Google Shape;251;p29"/>
          <p:cNvCxnSpPr/>
          <p:nvPr/>
        </p:nvCxnSpPr>
        <p:spPr>
          <a:xfrm rot="10800000" flipH="1">
            <a:off x="2150725" y="3181850"/>
            <a:ext cx="639600" cy="2172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9"/>
          <p:cNvSpPr txBox="1"/>
          <p:nvPr/>
        </p:nvSpPr>
        <p:spPr>
          <a:xfrm>
            <a:off x="695850" y="325012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Variance of Errors</a:t>
            </a:r>
            <a:endParaRPr sz="1300"/>
          </a:p>
        </p:txBody>
      </p:sp>
      <p:cxnSp>
        <p:nvCxnSpPr>
          <p:cNvPr id="253" name="Google Shape;253;p29"/>
          <p:cNvCxnSpPr>
            <a:stCxn id="254" idx="2"/>
          </p:cNvCxnSpPr>
          <p:nvPr/>
        </p:nvCxnSpPr>
        <p:spPr>
          <a:xfrm flipH="1">
            <a:off x="5342375" y="2248775"/>
            <a:ext cx="125700" cy="5451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9"/>
          <p:cNvSpPr txBox="1"/>
          <p:nvPr/>
        </p:nvSpPr>
        <p:spPr>
          <a:xfrm>
            <a:off x="4683575" y="186387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Prior distributions</a:t>
            </a:r>
            <a:endParaRPr sz="1300">
              <a:solidFill>
                <a:srgbClr val="F44747"/>
              </a:solidFill>
            </a:endParaRPr>
          </a:p>
        </p:txBody>
      </p:sp>
      <p:cxnSp>
        <p:nvCxnSpPr>
          <p:cNvPr id="255" name="Google Shape;255;p29"/>
          <p:cNvCxnSpPr>
            <a:stCxn id="254" idx="2"/>
          </p:cNvCxnSpPr>
          <p:nvPr/>
        </p:nvCxnSpPr>
        <p:spPr>
          <a:xfrm>
            <a:off x="5468075" y="2248775"/>
            <a:ext cx="601500" cy="7593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9"/>
          <p:cNvSpPr txBox="1"/>
          <p:nvPr/>
        </p:nvSpPr>
        <p:spPr>
          <a:xfrm>
            <a:off x="3427625" y="375142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Distribution of Y</a:t>
            </a:r>
            <a:endParaRPr sz="1300">
              <a:solidFill>
                <a:srgbClr val="F44747"/>
              </a:solidFill>
            </a:endParaRPr>
          </a:p>
        </p:txBody>
      </p:sp>
      <p:cxnSp>
        <p:nvCxnSpPr>
          <p:cNvPr id="257" name="Google Shape;257;p29"/>
          <p:cNvCxnSpPr>
            <a:stCxn id="256" idx="0"/>
          </p:cNvCxnSpPr>
          <p:nvPr/>
        </p:nvCxnSpPr>
        <p:spPr>
          <a:xfrm rot="10800000" flipH="1">
            <a:off x="4212125" y="3444525"/>
            <a:ext cx="181500" cy="3069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9"/>
          <p:cNvSpPr txBox="1"/>
          <p:nvPr/>
        </p:nvSpPr>
        <p:spPr>
          <a:xfrm>
            <a:off x="4500575" y="4199850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Mean of Y = Xb</a:t>
            </a:r>
            <a:endParaRPr sz="1300">
              <a:solidFill>
                <a:srgbClr val="F44747"/>
              </a:solidFill>
            </a:endParaRPr>
          </a:p>
        </p:txBody>
      </p:sp>
      <p:cxnSp>
        <p:nvCxnSpPr>
          <p:cNvPr id="259" name="Google Shape;259;p29"/>
          <p:cNvCxnSpPr>
            <a:stCxn id="258" idx="0"/>
          </p:cNvCxnSpPr>
          <p:nvPr/>
        </p:nvCxnSpPr>
        <p:spPr>
          <a:xfrm rot="10800000" flipH="1">
            <a:off x="5285075" y="3367650"/>
            <a:ext cx="149400" cy="8322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in PP </a:t>
            </a:r>
            <a:r>
              <a:rPr lang="de" i="1"/>
              <a:t>(using NumPyro)</a:t>
            </a:r>
            <a:endParaRPr i="1"/>
          </a:p>
        </p:txBody>
      </p:sp>
      <p:sp>
        <p:nvSpPr>
          <p:cNvPr id="266" name="Google Shape;266;p30"/>
          <p:cNvSpPr txBox="1"/>
          <p:nvPr/>
        </p:nvSpPr>
        <p:spPr>
          <a:xfrm>
            <a:off x="2418675" y="2497900"/>
            <a:ext cx="5498400" cy="100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model(X,Y=</a:t>
            </a: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sigma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'sigma'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dist.Exponential(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,dist.Normal(X @ b,sigma), obs=Y)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67" name="Google Shape;267;p30"/>
          <p:cNvCxnSpPr/>
          <p:nvPr/>
        </p:nvCxnSpPr>
        <p:spPr>
          <a:xfrm>
            <a:off x="2204375" y="2189050"/>
            <a:ext cx="432600" cy="3675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0"/>
          <p:cNvSpPr txBox="1"/>
          <p:nvPr/>
        </p:nvSpPr>
        <p:spPr>
          <a:xfrm>
            <a:off x="1484900" y="1725550"/>
            <a:ext cx="1569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DGP is defined as a function</a:t>
            </a:r>
            <a:endParaRPr sz="1300"/>
          </a:p>
        </p:txBody>
      </p:sp>
      <p:cxnSp>
        <p:nvCxnSpPr>
          <p:cNvPr id="269" name="Google Shape;269;p30"/>
          <p:cNvCxnSpPr/>
          <p:nvPr/>
        </p:nvCxnSpPr>
        <p:spPr>
          <a:xfrm rot="10800000" flipH="1">
            <a:off x="1959450" y="2868150"/>
            <a:ext cx="739800" cy="21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30"/>
          <p:cNvSpPr txBox="1"/>
          <p:nvPr/>
        </p:nvSpPr>
        <p:spPr>
          <a:xfrm>
            <a:off x="581725" y="2676750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Regression Coef</a:t>
            </a:r>
            <a:endParaRPr sz="1300"/>
          </a:p>
        </p:txBody>
      </p:sp>
      <p:cxnSp>
        <p:nvCxnSpPr>
          <p:cNvPr id="271" name="Google Shape;271;p30"/>
          <p:cNvCxnSpPr/>
          <p:nvPr/>
        </p:nvCxnSpPr>
        <p:spPr>
          <a:xfrm rot="10800000" flipH="1">
            <a:off x="2150725" y="3181850"/>
            <a:ext cx="639600" cy="2172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95850" y="325012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Variance of Errors</a:t>
            </a:r>
            <a:endParaRPr sz="1300"/>
          </a:p>
        </p:txBody>
      </p:sp>
      <p:cxnSp>
        <p:nvCxnSpPr>
          <p:cNvPr id="273" name="Google Shape;273;p30"/>
          <p:cNvCxnSpPr>
            <a:stCxn id="274" idx="2"/>
          </p:cNvCxnSpPr>
          <p:nvPr/>
        </p:nvCxnSpPr>
        <p:spPr>
          <a:xfrm flipH="1">
            <a:off x="5342375" y="2248775"/>
            <a:ext cx="125700" cy="5451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30"/>
          <p:cNvSpPr txBox="1"/>
          <p:nvPr/>
        </p:nvSpPr>
        <p:spPr>
          <a:xfrm>
            <a:off x="4683575" y="186387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Prior distributions</a:t>
            </a:r>
            <a:endParaRPr sz="1300"/>
          </a:p>
        </p:txBody>
      </p:sp>
      <p:cxnSp>
        <p:nvCxnSpPr>
          <p:cNvPr id="275" name="Google Shape;275;p30"/>
          <p:cNvCxnSpPr>
            <a:stCxn id="274" idx="2"/>
          </p:cNvCxnSpPr>
          <p:nvPr/>
        </p:nvCxnSpPr>
        <p:spPr>
          <a:xfrm>
            <a:off x="5468075" y="2248775"/>
            <a:ext cx="601500" cy="759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30"/>
          <p:cNvSpPr txBox="1"/>
          <p:nvPr/>
        </p:nvSpPr>
        <p:spPr>
          <a:xfrm>
            <a:off x="3427625" y="3751425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Distribution of Y</a:t>
            </a:r>
            <a:endParaRPr sz="1300"/>
          </a:p>
        </p:txBody>
      </p:sp>
      <p:cxnSp>
        <p:nvCxnSpPr>
          <p:cNvPr id="277" name="Google Shape;277;p30"/>
          <p:cNvCxnSpPr>
            <a:stCxn id="276" idx="0"/>
          </p:cNvCxnSpPr>
          <p:nvPr/>
        </p:nvCxnSpPr>
        <p:spPr>
          <a:xfrm rot="10800000" flipH="1">
            <a:off x="4212125" y="3444525"/>
            <a:ext cx="181500" cy="3069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30"/>
          <p:cNvSpPr txBox="1"/>
          <p:nvPr/>
        </p:nvSpPr>
        <p:spPr>
          <a:xfrm>
            <a:off x="5593000" y="3658625"/>
            <a:ext cx="189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Conditioning statement</a:t>
            </a:r>
            <a:endParaRPr sz="1300">
              <a:solidFill>
                <a:srgbClr val="F44747"/>
              </a:solidFill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4500575" y="4199850"/>
            <a:ext cx="156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Mean of Y = Xb</a:t>
            </a:r>
            <a:endParaRPr sz="1300"/>
          </a:p>
        </p:txBody>
      </p:sp>
      <p:cxnSp>
        <p:nvCxnSpPr>
          <p:cNvPr id="280" name="Google Shape;280;p30"/>
          <p:cNvCxnSpPr>
            <a:stCxn id="279" idx="0"/>
          </p:cNvCxnSpPr>
          <p:nvPr/>
        </p:nvCxnSpPr>
        <p:spPr>
          <a:xfrm rot="10800000" flipH="1">
            <a:off x="5285075" y="3367650"/>
            <a:ext cx="149400" cy="8322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30"/>
          <p:cNvSpPr/>
          <p:nvPr/>
        </p:nvSpPr>
        <p:spPr>
          <a:xfrm>
            <a:off x="3363750" y="2435975"/>
            <a:ext cx="891300" cy="384900"/>
          </a:xfrm>
          <a:prstGeom prst="rect">
            <a:avLst/>
          </a:prstGeom>
          <a:noFill/>
          <a:ln w="76200" cap="flat" cmpd="sng">
            <a:solidFill>
              <a:srgbClr val="F4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6141700" y="3181850"/>
            <a:ext cx="891300" cy="384900"/>
          </a:xfrm>
          <a:prstGeom prst="rect">
            <a:avLst/>
          </a:prstGeom>
          <a:noFill/>
          <a:ln w="76200" cap="flat" cmpd="sng">
            <a:solidFill>
              <a:srgbClr val="F4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 flipH="1">
            <a:off x="3975200" y="1779875"/>
            <a:ext cx="125700" cy="5451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0"/>
          <p:cNvSpPr txBox="1"/>
          <p:nvPr/>
        </p:nvSpPr>
        <p:spPr>
          <a:xfrm>
            <a:off x="4094075" y="1015850"/>
            <a:ext cx="1569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Allows switching between generative and inference mode</a:t>
            </a:r>
            <a:endParaRPr sz="1300">
              <a:solidFill>
                <a:srgbClr val="F44747"/>
              </a:solidFill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Logit model in PP </a:t>
            </a:r>
            <a:r>
              <a:rPr lang="de" i="1"/>
              <a:t>(using NumPyro)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1651875" y="3329500"/>
            <a:ext cx="5535300" cy="785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modelLogit(X,Y=</a:t>
            </a: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dist.Normal(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,dist.Bernoulli(logits=X @ b), obs=Y)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1651875" y="1590800"/>
            <a:ext cx="5498400" cy="1004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model(X,Y=</a:t>
            </a: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sigma =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'sigma'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dist.Exponential(</a:t>
            </a:r>
            <a:r>
              <a:rPr lang="de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,dist.Normal(X @ b,sigma), obs=Y)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1579725" y="1197713"/>
            <a:ext cx="259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Linear regression</a:t>
            </a:r>
            <a:endParaRPr sz="1800"/>
          </a:p>
        </p:txBody>
      </p:sp>
      <p:sp>
        <p:nvSpPr>
          <p:cNvPr id="294" name="Google Shape;294;p31"/>
          <p:cNvSpPr txBox="1"/>
          <p:nvPr/>
        </p:nvSpPr>
        <p:spPr>
          <a:xfrm>
            <a:off x="1579725" y="2911788"/>
            <a:ext cx="259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44747"/>
                </a:solidFill>
              </a:rPr>
              <a:t>Logit model</a:t>
            </a:r>
            <a:endParaRPr sz="1800">
              <a:solidFill>
                <a:srgbClr val="F44747"/>
              </a:solidFill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3053925" y="4253425"/>
            <a:ext cx="191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F44747"/>
                </a:solidFill>
              </a:rPr>
              <a:t>Bernoulli distribution with logit link function </a:t>
            </a:r>
            <a:endParaRPr sz="1300">
              <a:solidFill>
                <a:srgbClr val="F44747"/>
              </a:solidFill>
            </a:endParaRPr>
          </a:p>
        </p:txBody>
      </p:sp>
      <p:cxnSp>
        <p:nvCxnSpPr>
          <p:cNvPr id="296" name="Google Shape;296;p31"/>
          <p:cNvCxnSpPr/>
          <p:nvPr/>
        </p:nvCxnSpPr>
        <p:spPr>
          <a:xfrm rot="10800000" flipH="1">
            <a:off x="3918175" y="4041400"/>
            <a:ext cx="253200" cy="3327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3471525" y="3721000"/>
            <a:ext cx="2378700" cy="572700"/>
          </a:xfrm>
          <a:prstGeom prst="rect">
            <a:avLst/>
          </a:prstGeom>
          <a:noFill/>
          <a:ln w="76200" cap="flat" cmpd="sng">
            <a:solidFill>
              <a:srgbClr val="F4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of debate and methodological advances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Debate on statistical malpractice and publication bias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suggests change of reporting rules, better training, “mindful” statistical analysis, solid theoretical basis, … </a:t>
            </a:r>
            <a:b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(Heckelei et al. 2023, Gigerenzer 2004, 2018)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and algorithmic advances with potential to expand the econometricians’ toolbox </a:t>
            </a:r>
            <a:b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(Storm et al. 2020; Athey, Imbens 2019)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00" y="1474925"/>
            <a:ext cx="3976575" cy="2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932900" y="4113650"/>
            <a:ext cx="142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© adobe stock</a:t>
            </a:r>
            <a:endParaRPr sz="1000"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1 - predict winter wheat yield</a:t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629975" y="2070425"/>
            <a:ext cx="820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regional average yields, N = 148 (taken from Pahmeyer 2021)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616475" y="2941925"/>
            <a:ext cx="8297700" cy="167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Prior sampling:</a:t>
            </a:r>
            <a:r>
              <a:rPr lang="de" sz="1800">
                <a:solidFill>
                  <a:schemeClr val="dk1"/>
                </a:solidFill>
              </a:rPr>
              <a:t> </a:t>
            </a:r>
            <a:r>
              <a:rPr lang="de" sz="1800" b="1">
                <a:solidFill>
                  <a:schemeClr val="dk1"/>
                </a:solidFill>
              </a:rPr>
              <a:t>use of generative model to test model and priors</a:t>
            </a:r>
            <a:r>
              <a:rPr lang="de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de" sz="1800"/>
              <a:t>Add a normal (</a:t>
            </a:r>
            <a:r>
              <a:rPr lang="de" sz="1800">
                <a:solidFill>
                  <a:schemeClr val="dk1"/>
                </a:solidFill>
              </a:rPr>
              <a:t>b ~ N(0,1)) </a:t>
            </a:r>
            <a:r>
              <a:rPr lang="de" sz="1800"/>
              <a:t>prior on coefficients (for normalized variables)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de" sz="1800"/>
              <a:t>Sample from the prior distribution of parameters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de" sz="1800"/>
              <a:t>Generate and plot predicted yields for prior sample</a:t>
            </a:r>
            <a:endParaRPr sz="1800"/>
          </a:p>
        </p:txBody>
      </p:sp>
      <p:sp>
        <p:nvSpPr>
          <p:cNvPr id="306" name="Google Shape;3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20</a:t>
            </a:fld>
            <a:endParaRPr/>
          </a:p>
        </p:txBody>
      </p:sp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75" y="1689425"/>
            <a:ext cx="8020701" cy="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Prior sample outcomes of winter wheat yield</a:t>
            </a: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488850" y="2084225"/>
            <a:ext cx="159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Prior yields</a:t>
            </a:r>
            <a:endParaRPr sz="1800" b="1"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463" y="1388013"/>
            <a:ext cx="2757600" cy="18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088" y="1388013"/>
            <a:ext cx="2757600" cy="185412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Prior sample outcomes of winter wheat yield</a:t>
            </a:r>
            <a:endParaRPr/>
          </a:p>
        </p:txBody>
      </p:sp>
      <p:grpSp>
        <p:nvGrpSpPr>
          <p:cNvPr id="322" name="Google Shape;322;p34"/>
          <p:cNvGrpSpPr/>
          <p:nvPr/>
        </p:nvGrpSpPr>
        <p:grpSpPr>
          <a:xfrm>
            <a:off x="2587925" y="3612435"/>
            <a:ext cx="4279401" cy="1185878"/>
            <a:chOff x="2587925" y="3612435"/>
            <a:chExt cx="4279401" cy="1185878"/>
          </a:xfrm>
        </p:grpSpPr>
        <p:pic>
          <p:nvPicPr>
            <p:cNvPr id="323" name="Google Shape;32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7925" y="3612435"/>
              <a:ext cx="4279401" cy="116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4"/>
            <p:cNvSpPr txBox="1"/>
            <p:nvPr/>
          </p:nvSpPr>
          <p:spPr>
            <a:xfrm>
              <a:off x="4292575" y="4459613"/>
              <a:ext cx="159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 u="sng">
                  <a:solidFill>
                    <a:schemeClr val="hlink"/>
                  </a:solidFill>
                  <a:hlinkClick r:id="rId4"/>
                </a:rPr>
                <a:t>farmersguide.co.uk</a:t>
              </a:r>
              <a:endParaRPr sz="1000"/>
            </a:p>
          </p:txBody>
        </p:sp>
      </p:grpSp>
      <p:sp>
        <p:nvSpPr>
          <p:cNvPr id="325" name="Google Shape;325;p34"/>
          <p:cNvSpPr txBox="1"/>
          <p:nvPr/>
        </p:nvSpPr>
        <p:spPr>
          <a:xfrm>
            <a:off x="488850" y="2084225"/>
            <a:ext cx="159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Prior yields</a:t>
            </a:r>
            <a:endParaRPr sz="1800" b="1"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463" y="1388013"/>
            <a:ext cx="2757600" cy="18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088" y="1388013"/>
            <a:ext cx="2757600" cy="185412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Prior sample outcomes of winter wheat yield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113650" y="3694175"/>
            <a:ext cx="198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Prior </a:t>
            </a:r>
            <a:br>
              <a:rPr lang="de" sz="1800" b="1">
                <a:solidFill>
                  <a:schemeClr val="dk1"/>
                </a:solidFill>
              </a:rPr>
            </a:br>
            <a:r>
              <a:rPr lang="de" sz="1800" b="1">
                <a:solidFill>
                  <a:schemeClr val="dk1"/>
                </a:solidFill>
              </a:rPr>
              <a:t>regression lines</a:t>
            </a:r>
            <a:endParaRPr sz="1800" b="1"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82" y="3242907"/>
            <a:ext cx="3240000" cy="164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63" y="3243050"/>
            <a:ext cx="3240000" cy="164113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23</a:t>
            </a:fld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88850" y="2084225"/>
            <a:ext cx="159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Prior yields</a:t>
            </a:r>
            <a:endParaRPr sz="1800" b="1"/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463" y="1388013"/>
            <a:ext cx="2757600" cy="18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088" y="1388013"/>
            <a:ext cx="2757600" cy="185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Inference mode: deriving posterior of coefficient(s)</a:t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113650" y="1703225"/>
            <a:ext cx="196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Posterior </a:t>
            </a:r>
            <a:br>
              <a:rPr lang="de" sz="1800" b="1">
                <a:solidFill>
                  <a:schemeClr val="dk1"/>
                </a:solidFill>
              </a:rPr>
            </a:br>
            <a:r>
              <a:rPr lang="de" sz="1800" b="1">
                <a:solidFill>
                  <a:schemeClr val="dk1"/>
                </a:solidFill>
              </a:rPr>
              <a:t>(and prior) </a:t>
            </a:r>
            <a:endParaRPr sz="1800" b="1"/>
          </a:p>
        </p:txBody>
      </p:sp>
      <p:sp>
        <p:nvSpPr>
          <p:cNvPr id="347" name="Google Shape;347;p36"/>
          <p:cNvSpPr txBox="1"/>
          <p:nvPr/>
        </p:nvSpPr>
        <p:spPr>
          <a:xfrm>
            <a:off x="113650" y="3694175"/>
            <a:ext cx="198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Posterior </a:t>
            </a:r>
            <a:br>
              <a:rPr lang="de" sz="1800" b="1">
                <a:solidFill>
                  <a:schemeClr val="dk1"/>
                </a:solidFill>
              </a:rPr>
            </a:br>
            <a:r>
              <a:rPr lang="de" sz="1800" b="1">
                <a:solidFill>
                  <a:schemeClr val="dk1"/>
                </a:solidFill>
              </a:rPr>
              <a:t>regression lines</a:t>
            </a:r>
            <a:endParaRPr sz="1800" b="1"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113" y="3334225"/>
            <a:ext cx="2880001" cy="145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213" y="3334225"/>
            <a:ext cx="2880001" cy="1458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24</a:t>
            </a:fld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213" y="1522950"/>
            <a:ext cx="2880001" cy="145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3113" y="1522950"/>
            <a:ext cx="2880001" cy="145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8" y="1886763"/>
            <a:ext cx="372600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2 - Cumulative prospect theory model</a:t>
            </a: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www.thegreatstatsby.com</a:t>
            </a:r>
            <a:endParaRPr sz="1000"/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349" y="3555450"/>
            <a:ext cx="1337625" cy="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301650" y="1086375"/>
            <a:ext cx="7135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Game: 	Choose between 50/50 gamble </a:t>
            </a:r>
            <a:endParaRPr sz="2000" b="1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or payout with certainty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362" name="Google Shape;36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8" y="1886763"/>
            <a:ext cx="372600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2 - Cumulative prospect theory model</a:t>
            </a:r>
            <a:endParaRPr/>
          </a:p>
        </p:txBody>
      </p:sp>
      <p:sp>
        <p:nvSpPr>
          <p:cNvPr id="369" name="Google Shape;369;p38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www.thegreatstatsby.com</a:t>
            </a:r>
            <a:endParaRPr sz="1000"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349" y="3555450"/>
            <a:ext cx="1337625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374" y="2790875"/>
            <a:ext cx="4117239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0375" y="2064750"/>
            <a:ext cx="2565878" cy="2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3423" y="3996202"/>
            <a:ext cx="264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1838" y="3465796"/>
            <a:ext cx="3227685" cy="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301650" y="1086375"/>
            <a:ext cx="697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Game: 	Choose between 50/50 gamble </a:t>
            </a:r>
            <a:endParaRPr sz="2000" b="1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/>
              <a:t>or payout with certainty</a:t>
            </a:r>
            <a:endParaRPr sz="2000" b="1"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Cumulative prospect theory model: PP implementation</a:t>
            </a:r>
            <a:endParaRPr/>
          </a:p>
        </p:txBody>
      </p:sp>
      <p:sp>
        <p:nvSpPr>
          <p:cNvPr id="382" name="Google Shape;382;p39"/>
          <p:cNvSpPr txBox="1"/>
          <p:nvPr/>
        </p:nvSpPr>
        <p:spPr>
          <a:xfrm>
            <a:off x="2943950" y="1496125"/>
            <a:ext cx="5963700" cy="2843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utility(x, lam, rho):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model_PT(gain, loss, cert, took_gamble=</a:t>
            </a: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Define priors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lam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'lam'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rho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'rho'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mu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'mu'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dist.Uniform(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utility of gamble and certain option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util_reject =  utility(cert,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utility(gain, lam, rho) +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utility(loss,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util_diff = util_accept - util_reject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probability of accepting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+jnp.exp(-mu*util_diff))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Choice to take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'took_gamble'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dist.BernoulliProbs(p_accept), obs=took_gamble)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3" name="Google Shape;383;p39"/>
          <p:cNvCxnSpPr/>
          <p:nvPr/>
        </p:nvCxnSpPr>
        <p:spPr>
          <a:xfrm rot="10800000" flipH="1">
            <a:off x="2496714" y="1605997"/>
            <a:ext cx="422100" cy="2103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39"/>
          <p:cNvCxnSpPr>
            <a:stCxn id="385" idx="3"/>
          </p:cNvCxnSpPr>
          <p:nvPr/>
        </p:nvCxnSpPr>
        <p:spPr>
          <a:xfrm>
            <a:off x="2355437" y="2786675"/>
            <a:ext cx="861600" cy="2532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9" y="3003938"/>
            <a:ext cx="269652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49" y="2699875"/>
            <a:ext cx="1663088" cy="1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9"/>
          <p:cNvCxnSpPr>
            <a:stCxn id="388" idx="3"/>
          </p:cNvCxnSpPr>
          <p:nvPr/>
        </p:nvCxnSpPr>
        <p:spPr>
          <a:xfrm>
            <a:off x="2692368" y="3402174"/>
            <a:ext cx="537600" cy="423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39"/>
          <p:cNvCxnSpPr>
            <a:stCxn id="390" idx="3"/>
          </p:cNvCxnSpPr>
          <p:nvPr/>
        </p:nvCxnSpPr>
        <p:spPr>
          <a:xfrm>
            <a:off x="2553386" y="3772981"/>
            <a:ext cx="689700" cy="240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0" name="Google Shape;3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88" y="3550100"/>
            <a:ext cx="2058998" cy="44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426" y="3311687"/>
            <a:ext cx="2113943" cy="18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9"/>
          <p:cNvCxnSpPr>
            <a:stCxn id="386" idx="3"/>
          </p:cNvCxnSpPr>
          <p:nvPr/>
        </p:nvCxnSpPr>
        <p:spPr>
          <a:xfrm>
            <a:off x="2872157" y="3094425"/>
            <a:ext cx="357900" cy="1803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39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7"/>
              </a:rPr>
              <a:t>www.thegreatstatsby.com</a:t>
            </a:r>
            <a:endParaRPr sz="1000"/>
          </a:p>
        </p:txBody>
      </p:sp>
      <p:sp>
        <p:nvSpPr>
          <p:cNvPr id="393" name="Google Shape;39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27</a:t>
            </a:fld>
            <a:endParaRPr/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26" y="1883100"/>
            <a:ext cx="2196049" cy="4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Cumulative prospect theory model: PP implementation</a:t>
            </a:r>
            <a:endParaRPr/>
          </a:p>
        </p:txBody>
      </p:sp>
      <p:sp>
        <p:nvSpPr>
          <p:cNvPr id="400" name="Google Shape;400;p40"/>
          <p:cNvSpPr txBox="1"/>
          <p:nvPr/>
        </p:nvSpPr>
        <p:spPr>
          <a:xfrm>
            <a:off x="2943950" y="1496125"/>
            <a:ext cx="5963700" cy="2843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utility(x, lam, rho):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model_PT(gain, loss, cert, took_gamble=</a:t>
            </a: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Define priors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lam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'lam'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rho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'rho'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mu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'mu'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dist.Uniform(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utility of gamble and certain option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util_reject =  utility(cert,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utility(gain, lam, rho) +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utility(loss,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util_diff = util_accept - util_reject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probability of accepting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+jnp.exp(-mu*util_diff))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Choice to take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'took_gamble'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dist.BernoulliProbs(p_accept), obs=took_gamble)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 flipH="1">
            <a:off x="2496714" y="1605997"/>
            <a:ext cx="422100" cy="210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40"/>
          <p:cNvCxnSpPr>
            <a:stCxn id="403" idx="3"/>
          </p:cNvCxnSpPr>
          <p:nvPr/>
        </p:nvCxnSpPr>
        <p:spPr>
          <a:xfrm>
            <a:off x="2355437" y="2786675"/>
            <a:ext cx="861600" cy="2532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9" y="3003938"/>
            <a:ext cx="269652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49" y="2699875"/>
            <a:ext cx="1663088" cy="1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0"/>
          <p:cNvCxnSpPr>
            <a:stCxn id="406" idx="3"/>
          </p:cNvCxnSpPr>
          <p:nvPr/>
        </p:nvCxnSpPr>
        <p:spPr>
          <a:xfrm>
            <a:off x="2692368" y="3402174"/>
            <a:ext cx="537600" cy="42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40"/>
          <p:cNvCxnSpPr>
            <a:stCxn id="408" idx="3"/>
          </p:cNvCxnSpPr>
          <p:nvPr/>
        </p:nvCxnSpPr>
        <p:spPr>
          <a:xfrm>
            <a:off x="2553386" y="3772981"/>
            <a:ext cx="689700" cy="240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8" name="Google Shape;4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88" y="3550100"/>
            <a:ext cx="2058998" cy="44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426" y="3311687"/>
            <a:ext cx="2113943" cy="18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0"/>
          <p:cNvCxnSpPr>
            <a:stCxn id="404" idx="3"/>
          </p:cNvCxnSpPr>
          <p:nvPr/>
        </p:nvCxnSpPr>
        <p:spPr>
          <a:xfrm>
            <a:off x="2872157" y="3094425"/>
            <a:ext cx="357900" cy="180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0" name="Google Shape;410;p40"/>
          <p:cNvSpPr txBox="1"/>
          <p:nvPr/>
        </p:nvSpPr>
        <p:spPr>
          <a:xfrm>
            <a:off x="5286800" y="956775"/>
            <a:ext cx="367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44747"/>
                </a:solidFill>
              </a:rPr>
              <a:t>Definition of prior distributions including restrictions to theoretically plausible ranges</a:t>
            </a:r>
            <a:endParaRPr>
              <a:solidFill>
                <a:srgbClr val="F44747"/>
              </a:solidFill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7"/>
              </a:rPr>
              <a:t>www.thegreatstatsby.com</a:t>
            </a:r>
            <a:endParaRPr sz="1000"/>
          </a:p>
        </p:txBody>
      </p:sp>
      <p:sp>
        <p:nvSpPr>
          <p:cNvPr id="412" name="Google Shape;412;p40"/>
          <p:cNvSpPr/>
          <p:nvPr/>
        </p:nvSpPr>
        <p:spPr>
          <a:xfrm>
            <a:off x="3158225" y="2285400"/>
            <a:ext cx="5674200" cy="572700"/>
          </a:xfrm>
          <a:prstGeom prst="rect">
            <a:avLst/>
          </a:prstGeom>
          <a:noFill/>
          <a:ln w="76200" cap="flat" cmpd="sng">
            <a:solidFill>
              <a:srgbClr val="F4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3" name="Google Shape;413;p40"/>
          <p:cNvCxnSpPr/>
          <p:nvPr/>
        </p:nvCxnSpPr>
        <p:spPr>
          <a:xfrm flipH="1">
            <a:off x="6545675" y="1525525"/>
            <a:ext cx="104700" cy="6660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4" name="Google Shape;41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28</a:t>
            </a:fld>
            <a:endParaRPr/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26" y="1883100"/>
            <a:ext cx="2196049" cy="4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Cumulative prospect theory model: PP implementation</a:t>
            </a:r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2943950" y="1496125"/>
            <a:ext cx="5963700" cy="2843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utility(x, lam, rho, mu):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chemeClr val="lt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50">
              <a:solidFill>
                <a:schemeClr val="lt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model_PT(gain, loss, cert, took_gamble=</a:t>
            </a:r>
            <a:r>
              <a:rPr lang="de" sz="8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Define priors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lam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'lam'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rho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'rho'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dist.TruncatedNormal(loc=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scale=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,low=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high=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mu =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'mu'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dist.Uniform(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utility of gamble and certain option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util_reject =  utility(cert,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utility(gain, lam, rho) +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utility(loss, lam, rho)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util_diff = util_accept - util_reject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Calculate probability of accepting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p_accept = 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/(</a:t>
            </a:r>
            <a:r>
              <a:rPr lang="de" sz="8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+jnp.exp(-mu*util_diff))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de" sz="8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Choice to take gamble</a:t>
            </a:r>
            <a:endParaRPr sz="8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8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'took_gamble'</a:t>
            </a:r>
            <a:r>
              <a:rPr lang="de" sz="8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dist.BernoulliProbs(p_accept), obs=took_gamble)</a:t>
            </a:r>
            <a:endParaRPr sz="8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2" name="Google Shape;422;p41"/>
          <p:cNvCxnSpPr/>
          <p:nvPr/>
        </p:nvCxnSpPr>
        <p:spPr>
          <a:xfrm rot="10800000" flipH="1">
            <a:off x="2496714" y="1605997"/>
            <a:ext cx="422100" cy="210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41"/>
          <p:cNvCxnSpPr>
            <a:stCxn id="424" idx="3"/>
          </p:cNvCxnSpPr>
          <p:nvPr/>
        </p:nvCxnSpPr>
        <p:spPr>
          <a:xfrm>
            <a:off x="2355437" y="2786675"/>
            <a:ext cx="861600" cy="2532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5" name="Google Shape;4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29" y="3003938"/>
            <a:ext cx="269652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49" y="2699875"/>
            <a:ext cx="1663088" cy="1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1"/>
          <p:cNvCxnSpPr>
            <a:stCxn id="427" idx="3"/>
          </p:cNvCxnSpPr>
          <p:nvPr/>
        </p:nvCxnSpPr>
        <p:spPr>
          <a:xfrm>
            <a:off x="2692368" y="3402174"/>
            <a:ext cx="537600" cy="42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41"/>
          <p:cNvCxnSpPr>
            <a:stCxn id="429" idx="3"/>
          </p:cNvCxnSpPr>
          <p:nvPr/>
        </p:nvCxnSpPr>
        <p:spPr>
          <a:xfrm>
            <a:off x="2553386" y="3772981"/>
            <a:ext cx="689700" cy="240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9" name="Google Shape;4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88" y="3550100"/>
            <a:ext cx="2058998" cy="44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426" y="3311687"/>
            <a:ext cx="2113943" cy="18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41"/>
          <p:cNvCxnSpPr>
            <a:stCxn id="425" idx="3"/>
          </p:cNvCxnSpPr>
          <p:nvPr/>
        </p:nvCxnSpPr>
        <p:spPr>
          <a:xfrm>
            <a:off x="2872157" y="3094425"/>
            <a:ext cx="357900" cy="180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41"/>
          <p:cNvSpPr txBox="1"/>
          <p:nvPr/>
        </p:nvSpPr>
        <p:spPr>
          <a:xfrm>
            <a:off x="5286800" y="956775"/>
            <a:ext cx="367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Definition of prior distributions including restrictions to theoretically plausible ranges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7"/>
              </a:rPr>
              <a:t>www.thegreatstatsby.com</a:t>
            </a:r>
            <a:endParaRPr sz="1000"/>
          </a:p>
        </p:txBody>
      </p:sp>
      <p:cxnSp>
        <p:nvCxnSpPr>
          <p:cNvPr id="433" name="Google Shape;433;p41"/>
          <p:cNvCxnSpPr/>
          <p:nvPr/>
        </p:nvCxnSpPr>
        <p:spPr>
          <a:xfrm rot="10800000">
            <a:off x="5801825" y="4462725"/>
            <a:ext cx="0" cy="248100"/>
          </a:xfrm>
          <a:prstGeom prst="straightConnector1">
            <a:avLst/>
          </a:prstGeom>
          <a:noFill/>
          <a:ln w="28575" cap="flat" cmpd="sng">
            <a:solidFill>
              <a:srgbClr val="F447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1"/>
          <p:cNvSpPr/>
          <p:nvPr/>
        </p:nvSpPr>
        <p:spPr>
          <a:xfrm>
            <a:off x="3073425" y="4043400"/>
            <a:ext cx="5365500" cy="338700"/>
          </a:xfrm>
          <a:prstGeom prst="rect">
            <a:avLst/>
          </a:prstGeom>
          <a:noFill/>
          <a:ln w="76200" cap="flat" cmpd="sng">
            <a:solidFill>
              <a:srgbClr val="F44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1"/>
          <p:cNvSpPr txBox="1"/>
          <p:nvPr/>
        </p:nvSpPr>
        <p:spPr>
          <a:xfrm>
            <a:off x="3917925" y="4601025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44747"/>
                </a:solidFill>
              </a:rPr>
              <a:t>Sampling statement for accept / reject decision</a:t>
            </a:r>
            <a:endParaRPr>
              <a:solidFill>
                <a:srgbClr val="F44747"/>
              </a:solidFill>
            </a:endParaRPr>
          </a:p>
        </p:txBody>
      </p:sp>
      <p:cxnSp>
        <p:nvCxnSpPr>
          <p:cNvPr id="436" name="Google Shape;436;p41"/>
          <p:cNvCxnSpPr/>
          <p:nvPr/>
        </p:nvCxnSpPr>
        <p:spPr>
          <a:xfrm flipH="1">
            <a:off x="6545675" y="1525525"/>
            <a:ext cx="104700" cy="6660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29</a:t>
            </a:fld>
            <a:endParaRPr/>
          </a:p>
        </p:txBody>
      </p:sp>
      <p:pic>
        <p:nvPicPr>
          <p:cNvPr id="438" name="Google Shape;4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26" y="1883100"/>
            <a:ext cx="2196049" cy="4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I’d like to get to today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inference</a:t>
            </a: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intuitive and naturally embeds uncertainty - time to become Bayesian econometricians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algorithms and programming languages give rise to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Probabilistic Programming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semi-automatic Bayesian inference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explicit data generation process rigorously connects theory &amp; inference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inclusion of machine learning tools in causal identification setting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625" y="699725"/>
            <a:ext cx="2707100" cy="27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371300" y="2894450"/>
            <a:ext cx="142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© adobe stock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Cumulative prospect theory model - prior vs. posterior</a:t>
            </a:r>
            <a:endParaRPr/>
          </a:p>
        </p:txBody>
      </p:sp>
      <p:sp>
        <p:nvSpPr>
          <p:cNvPr id="444" name="Google Shape;444;p42"/>
          <p:cNvSpPr txBox="1"/>
          <p:nvPr/>
        </p:nvSpPr>
        <p:spPr>
          <a:xfrm>
            <a:off x="781075" y="1086850"/>
            <a:ext cx="29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Prior utility functions</a:t>
            </a:r>
            <a:endParaRPr/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00" y="139017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4441700" y="1086850"/>
            <a:ext cx="29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Posterior utility functions</a:t>
            </a:r>
            <a:endParaRPr/>
          </a:p>
        </p:txBody>
      </p:sp>
      <p:pic>
        <p:nvPicPr>
          <p:cNvPr id="447" name="Google Shape;4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25" y="1390175"/>
            <a:ext cx="3351650" cy="33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30</a:t>
            </a:fld>
            <a:endParaRPr/>
          </a:p>
        </p:txBody>
      </p:sp>
      <p:sp>
        <p:nvSpPr>
          <p:cNvPr id="449" name="Google Shape;449;p42"/>
          <p:cNvSpPr txBox="1"/>
          <p:nvPr/>
        </p:nvSpPr>
        <p:spPr>
          <a:xfrm>
            <a:off x="91850" y="4801725"/>
            <a:ext cx="26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Building on: </a:t>
            </a:r>
            <a:r>
              <a:rPr lang="de" sz="1000" u="sng">
                <a:solidFill>
                  <a:schemeClr val="hlink"/>
                </a:solidFill>
                <a:hlinkClick r:id="rId5"/>
              </a:rPr>
              <a:t>www.thegreatstatsby.com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" sz="2000">
                <a:latin typeface="Times New Roman"/>
                <a:ea typeface="Times New Roman"/>
                <a:cs typeface="Times New Roman"/>
                <a:sym typeface="Times New Roman"/>
              </a:rPr>
              <a:t>Heterogeneous treatment effects depending on 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" sz="2000">
                <a:latin typeface="Times New Roman"/>
                <a:ea typeface="Times New Roman"/>
                <a:cs typeface="Times New Roman"/>
                <a:sym typeface="Times New Roman"/>
              </a:rPr>
              <a:t>Selection into treatment based on expected treatment effect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3 - Potential outcome framework </a:t>
            </a:r>
            <a:r>
              <a:rPr lang="de" sz="1800"/>
              <a:t>(Imbens 2020)</a:t>
            </a:r>
            <a:endParaRPr sz="1800"/>
          </a:p>
        </p:txBody>
      </p:sp>
      <p:sp>
        <p:nvSpPr>
          <p:cNvPr id="456" name="Google Shape;4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31</a:t>
            </a:fld>
            <a:endParaRPr/>
          </a:p>
        </p:txBody>
      </p:sp>
      <p:sp>
        <p:nvSpPr>
          <p:cNvPr id="457" name="Google Shape;457;p43"/>
          <p:cNvSpPr txBox="1">
            <a:spLocks noGrp="1"/>
          </p:cNvSpPr>
          <p:nvPr>
            <p:ph type="body" idx="1"/>
          </p:nvPr>
        </p:nvSpPr>
        <p:spPr>
          <a:xfrm>
            <a:off x="2347700" y="23894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 without treatment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43"/>
          <p:cNvSpPr txBox="1">
            <a:spLocks noGrp="1"/>
          </p:cNvSpPr>
          <p:nvPr>
            <p:ph type="body" idx="1"/>
          </p:nvPr>
        </p:nvSpPr>
        <p:spPr>
          <a:xfrm>
            <a:off x="1966700" y="27704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(linear) treatment effect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3"/>
          <p:cNvSpPr txBox="1">
            <a:spLocks noGrp="1"/>
          </p:cNvSpPr>
          <p:nvPr>
            <p:ph type="body" idx="1"/>
          </p:nvPr>
        </p:nvSpPr>
        <p:spPr>
          <a:xfrm>
            <a:off x="4091050" y="3188113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 with treatment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5929100" y="36086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treatment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43"/>
          <p:cNvSpPr txBox="1">
            <a:spLocks noGrp="1"/>
          </p:cNvSpPr>
          <p:nvPr>
            <p:ph type="body" idx="1"/>
          </p:nvPr>
        </p:nvSpPr>
        <p:spPr>
          <a:xfrm>
            <a:off x="6918850" y="40079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Y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2489900"/>
            <a:ext cx="6633800" cy="19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/>
          <p:nvPr/>
        </p:nvSpPr>
        <p:spPr>
          <a:xfrm>
            <a:off x="83075" y="3668400"/>
            <a:ext cx="8762100" cy="89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" sz="2000">
                <a:latin typeface="Times New Roman"/>
                <a:ea typeface="Times New Roman"/>
                <a:cs typeface="Times New Roman"/>
                <a:sym typeface="Times New Roman"/>
              </a:rPr>
              <a:t>Heterogeneous treatment effects depending on 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" sz="2000">
                <a:latin typeface="Times New Roman"/>
                <a:ea typeface="Times New Roman"/>
                <a:cs typeface="Times New Roman"/>
                <a:sym typeface="Times New Roman"/>
              </a:rPr>
              <a:t>Selection into treatment based on expected treatment effect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3 - Potential outcome framework</a:t>
            </a:r>
            <a:endParaRPr/>
          </a:p>
        </p:txBody>
      </p:sp>
      <p:sp>
        <p:nvSpPr>
          <p:cNvPr id="470" name="Google Shape;47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32</a:t>
            </a:fld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body" idx="1"/>
          </p:nvPr>
        </p:nvSpPr>
        <p:spPr>
          <a:xfrm>
            <a:off x="2347700" y="23894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 without treatment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4"/>
          <p:cNvSpPr txBox="1">
            <a:spLocks noGrp="1"/>
          </p:cNvSpPr>
          <p:nvPr>
            <p:ph type="body" idx="1"/>
          </p:nvPr>
        </p:nvSpPr>
        <p:spPr>
          <a:xfrm>
            <a:off x="1966700" y="27704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(linear) treatment effect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44"/>
          <p:cNvSpPr txBox="1">
            <a:spLocks noGrp="1"/>
          </p:cNvSpPr>
          <p:nvPr>
            <p:ph type="body" idx="1"/>
          </p:nvPr>
        </p:nvSpPr>
        <p:spPr>
          <a:xfrm>
            <a:off x="4091050" y="3188113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outcome with treatment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44"/>
          <p:cNvSpPr txBox="1">
            <a:spLocks noGrp="1"/>
          </p:cNvSpPr>
          <p:nvPr>
            <p:ph type="body" idx="1"/>
          </p:nvPr>
        </p:nvSpPr>
        <p:spPr>
          <a:xfrm>
            <a:off x="5929100" y="36086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treatment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44"/>
          <p:cNvSpPr txBox="1">
            <a:spLocks noGrp="1"/>
          </p:cNvSpPr>
          <p:nvPr>
            <p:ph type="body" idx="1"/>
          </p:nvPr>
        </p:nvSpPr>
        <p:spPr>
          <a:xfrm>
            <a:off x="6918850" y="4007950"/>
            <a:ext cx="393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000">
                <a:solidFill>
                  <a:srgbClr val="F447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Y</a:t>
            </a:r>
            <a:endParaRPr sz="2000">
              <a:solidFill>
                <a:srgbClr val="F447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" y="2489900"/>
            <a:ext cx="6633800" cy="19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Potential outcome framework - PP implementation</a:t>
            </a:r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3383800" y="1557075"/>
            <a:ext cx="5652000" cy="2117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modelPotOutcome(X, T=</a:t>
            </a:r>
            <a:r>
              <a:rPr lang="de" sz="9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Y=</a:t>
            </a:r>
            <a:r>
              <a:rPr lang="de" sz="9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alpha = numpyro.sample(</a:t>
            </a:r>
            <a:r>
              <a:rPr lang="de" sz="9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"alpha"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dist.Normal(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.,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beta = numpyro.sample(</a:t>
            </a:r>
            <a:r>
              <a:rPr lang="de" sz="9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"beta"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dist.Normal(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.,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).expand([X.shape[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]]))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sigma_Y = numpyro.sample(</a:t>
            </a:r>
            <a:r>
              <a:rPr lang="de" sz="9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"sigma_Y"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dist.Exponential(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EY0 = X @ alpha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Etau = X @ beta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EY1 = Y0 + tau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 = numpyro.sample(</a:t>
            </a:r>
            <a:r>
              <a:rPr lang="de" sz="9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"T"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dist.Bernoulli(logits=Y1 - Y0), obs=T)</a:t>
            </a:r>
            <a:endParaRPr sz="9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numpyro.sample(</a:t>
            </a:r>
            <a:r>
              <a:rPr lang="de" sz="9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"Y"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dist.Normal(Y1*T + Y0*(</a:t>
            </a:r>
            <a:r>
              <a:rPr lang="de" sz="9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9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-T), sigma_Y), obs=Y)</a:t>
            </a:r>
            <a:endParaRPr sz="750" dirty="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3" name="Google Shape;483;p45"/>
          <p:cNvCxnSpPr>
            <a:stCxn id="484" idx="3"/>
          </p:cNvCxnSpPr>
          <p:nvPr/>
        </p:nvCxnSpPr>
        <p:spPr>
          <a:xfrm rot="10800000" flipH="1">
            <a:off x="2673275" y="2091650"/>
            <a:ext cx="1002600" cy="1347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4" name="Google Shape;484;p45"/>
          <p:cNvSpPr txBox="1"/>
          <p:nvPr/>
        </p:nvSpPr>
        <p:spPr>
          <a:xfrm>
            <a:off x="406175" y="1872350"/>
            <a:ext cx="226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Prior distributions on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𝝰, 𝝱, 𝞂</a:t>
            </a:r>
            <a:endParaRPr sz="1700"/>
          </a:p>
        </p:txBody>
      </p:sp>
      <p:cxnSp>
        <p:nvCxnSpPr>
          <p:cNvPr id="485" name="Google Shape;485;p45"/>
          <p:cNvCxnSpPr>
            <a:stCxn id="484" idx="3"/>
          </p:cNvCxnSpPr>
          <p:nvPr/>
        </p:nvCxnSpPr>
        <p:spPr>
          <a:xfrm>
            <a:off x="2673275" y="2226350"/>
            <a:ext cx="963600" cy="240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45"/>
          <p:cNvCxnSpPr>
            <a:stCxn id="484" idx="3"/>
          </p:cNvCxnSpPr>
          <p:nvPr/>
        </p:nvCxnSpPr>
        <p:spPr>
          <a:xfrm>
            <a:off x="2673275" y="2226350"/>
            <a:ext cx="963600" cy="594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45"/>
          <p:cNvCxnSpPr/>
          <p:nvPr/>
        </p:nvCxnSpPr>
        <p:spPr>
          <a:xfrm rot="10800000" flipH="1">
            <a:off x="1698500" y="2905950"/>
            <a:ext cx="2016000" cy="1938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45"/>
          <p:cNvCxnSpPr/>
          <p:nvPr/>
        </p:nvCxnSpPr>
        <p:spPr>
          <a:xfrm rot="10800000" flipH="1">
            <a:off x="1491725" y="3099825"/>
            <a:ext cx="2158200" cy="2067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45"/>
          <p:cNvCxnSpPr/>
          <p:nvPr/>
        </p:nvCxnSpPr>
        <p:spPr>
          <a:xfrm rot="10800000" flipH="1">
            <a:off x="2654825" y="3306575"/>
            <a:ext cx="982200" cy="1938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45"/>
          <p:cNvCxnSpPr/>
          <p:nvPr/>
        </p:nvCxnSpPr>
        <p:spPr>
          <a:xfrm rot="10800000" flipH="1">
            <a:off x="3171775" y="3500300"/>
            <a:ext cx="555600" cy="2844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45"/>
          <p:cNvCxnSpPr>
            <a:cxnSpLocks/>
          </p:cNvCxnSpPr>
          <p:nvPr/>
        </p:nvCxnSpPr>
        <p:spPr>
          <a:xfrm rot="10800000" flipH="1">
            <a:off x="4597464" y="3810482"/>
            <a:ext cx="162000" cy="369300"/>
          </a:xfrm>
          <a:prstGeom prst="straightConnector1">
            <a:avLst/>
          </a:prstGeom>
          <a:noFill/>
          <a:ln w="28575" cap="flat" cmpd="sng">
            <a:solidFill>
              <a:srgbClr val="569C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33</a:t>
            </a:fld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" y="2982125"/>
            <a:ext cx="4910258" cy="14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Non-linear treatment effects</a:t>
            </a:r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1"/>
          </p:nvPr>
        </p:nvSpPr>
        <p:spPr>
          <a:xfrm>
            <a:off x="402150" y="1191250"/>
            <a:ext cx="6918000" cy="3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Straightforward in PP to replace linear effect with non-linear functions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Those might even be flexible deep Neural Networks 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(includes training with dropout, batch learning, flexible number of layer/neurons)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34</a:t>
            </a:fld>
            <a:endParaRPr/>
          </a:p>
        </p:txBody>
      </p:sp>
      <p:pic>
        <p:nvPicPr>
          <p:cNvPr id="501" name="Google Shape;5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949" y="2350647"/>
            <a:ext cx="1972225" cy="4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362200"/>
            <a:ext cx="229163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499" y="2227650"/>
            <a:ext cx="77644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Knowing the functional form always helps, but…</a:t>
            </a:r>
            <a:endParaRPr/>
          </a:p>
        </p:txBody>
      </p:sp>
      <p:pic>
        <p:nvPicPr>
          <p:cNvPr id="509" name="Google Shape;5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300" y="1709300"/>
            <a:ext cx="2880001" cy="14599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 txBox="1"/>
          <p:nvPr/>
        </p:nvSpPr>
        <p:spPr>
          <a:xfrm>
            <a:off x="1012450" y="138937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treatment model </a:t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988" y="1749388"/>
            <a:ext cx="2880001" cy="146057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/>
        </p:nvSpPr>
        <p:spPr>
          <a:xfrm>
            <a:off x="4188150" y="138937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Squared treatment model </a:t>
            </a: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900" y="3465213"/>
            <a:ext cx="2880001" cy="1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 txBox="1"/>
          <p:nvPr/>
        </p:nvSpPr>
        <p:spPr>
          <a:xfrm>
            <a:off x="294150" y="1017725"/>
            <a:ext cx="855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True model is a </a:t>
            </a:r>
            <a:r>
              <a:rPr lang="de" sz="2000" b="1"/>
              <a:t>cubic treatment effect</a:t>
            </a:r>
            <a:r>
              <a:rPr lang="de" sz="2000"/>
              <a:t> (</a:t>
            </a:r>
            <a:r>
              <a:rPr lang="de" sz="2000">
                <a:solidFill>
                  <a:srgbClr val="F44747"/>
                </a:solidFill>
              </a:rPr>
              <a:t>red line</a:t>
            </a:r>
            <a:r>
              <a:rPr lang="de" sz="2000"/>
              <a:t>)</a:t>
            </a:r>
            <a:endParaRPr sz="2000"/>
          </a:p>
        </p:txBody>
      </p:sp>
      <p:sp>
        <p:nvSpPr>
          <p:cNvPr id="515" name="Google Shape;515;p47"/>
          <p:cNvSpPr txBox="1"/>
          <p:nvPr/>
        </p:nvSpPr>
        <p:spPr>
          <a:xfrm>
            <a:off x="1192450" y="309302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Cubic treatment model </a:t>
            </a:r>
            <a:endParaRPr/>
          </a:p>
        </p:txBody>
      </p:sp>
      <p:sp>
        <p:nvSpPr>
          <p:cNvPr id="516" name="Google Shape;516;p47"/>
          <p:cNvSpPr txBox="1"/>
          <p:nvPr/>
        </p:nvSpPr>
        <p:spPr>
          <a:xfrm>
            <a:off x="4188150" y="3093025"/>
            <a:ext cx="27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“Deep” MLP treatment model </a:t>
            </a:r>
            <a:endParaRPr/>
          </a:p>
        </p:txBody>
      </p:sp>
      <p:pic>
        <p:nvPicPr>
          <p:cNvPr id="517" name="Google Shape;5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970" y="3484995"/>
            <a:ext cx="2880001" cy="1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35</a:t>
            </a:fld>
            <a:endParaRPr/>
          </a:p>
        </p:txBody>
      </p:sp>
      <p:sp>
        <p:nvSpPr>
          <p:cNvPr id="519" name="Google Shape;519;p47"/>
          <p:cNvSpPr txBox="1"/>
          <p:nvPr/>
        </p:nvSpPr>
        <p:spPr>
          <a:xfrm>
            <a:off x="6758975" y="1789575"/>
            <a:ext cx="2385300" cy="28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functional form flexibility with potentially large errors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Knowing the functional form is best, but if we don’t,  ML techniques can be very useful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And even more non-linear treatment</a:t>
            </a:r>
            <a:endParaRPr/>
          </a:p>
        </p:txBody>
      </p:sp>
      <p:sp>
        <p:nvSpPr>
          <p:cNvPr id="525" name="Google Shape;525;p48"/>
          <p:cNvSpPr txBox="1"/>
          <p:nvPr/>
        </p:nvSpPr>
        <p:spPr>
          <a:xfrm>
            <a:off x="1012450" y="138937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treatment model </a:t>
            </a:r>
            <a:endParaRPr/>
          </a:p>
        </p:txBody>
      </p:sp>
      <p:sp>
        <p:nvSpPr>
          <p:cNvPr id="526" name="Google Shape;526;p48"/>
          <p:cNvSpPr txBox="1"/>
          <p:nvPr/>
        </p:nvSpPr>
        <p:spPr>
          <a:xfrm>
            <a:off x="4188150" y="138937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Squared treatment model </a:t>
            </a:r>
            <a:endParaRPr/>
          </a:p>
        </p:txBody>
      </p:sp>
      <p:sp>
        <p:nvSpPr>
          <p:cNvPr id="527" name="Google Shape;527;p48"/>
          <p:cNvSpPr txBox="1"/>
          <p:nvPr/>
        </p:nvSpPr>
        <p:spPr>
          <a:xfrm>
            <a:off x="294150" y="1017725"/>
            <a:ext cx="855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True model is a cubic treatment effect </a:t>
            </a:r>
            <a:r>
              <a:rPr lang="de" sz="2000" b="1"/>
              <a:t>with a step function </a:t>
            </a:r>
            <a:r>
              <a:rPr lang="de" sz="2000"/>
              <a:t>(</a:t>
            </a:r>
            <a:r>
              <a:rPr lang="de" sz="2000">
                <a:solidFill>
                  <a:srgbClr val="F44747"/>
                </a:solidFill>
              </a:rPr>
              <a:t>red line</a:t>
            </a:r>
            <a:r>
              <a:rPr lang="de" sz="2000"/>
              <a:t>)</a:t>
            </a:r>
            <a:endParaRPr sz="2000"/>
          </a:p>
        </p:txBody>
      </p:sp>
      <p:sp>
        <p:nvSpPr>
          <p:cNvPr id="528" name="Google Shape;528;p48"/>
          <p:cNvSpPr txBox="1"/>
          <p:nvPr/>
        </p:nvSpPr>
        <p:spPr>
          <a:xfrm>
            <a:off x="1192450" y="3093025"/>
            <a:ext cx="22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Cubic treatment model </a:t>
            </a:r>
            <a:endParaRPr/>
          </a:p>
        </p:txBody>
      </p:sp>
      <p:sp>
        <p:nvSpPr>
          <p:cNvPr id="529" name="Google Shape;529;p48"/>
          <p:cNvSpPr txBox="1"/>
          <p:nvPr/>
        </p:nvSpPr>
        <p:spPr>
          <a:xfrm>
            <a:off x="4188150" y="3093025"/>
            <a:ext cx="273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“Deep” NN (MLP) treatment model </a:t>
            </a:r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36</a:t>
            </a:fld>
            <a:endParaRPr/>
          </a:p>
        </p:txBody>
      </p:sp>
      <p:sp>
        <p:nvSpPr>
          <p:cNvPr id="531" name="Google Shape;531;p48"/>
          <p:cNvSpPr txBox="1"/>
          <p:nvPr/>
        </p:nvSpPr>
        <p:spPr>
          <a:xfrm>
            <a:off x="6835175" y="1789575"/>
            <a:ext cx="2385300" cy="28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 techniques can be quite amazing - here as part of a statistical, causal identification framework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2" name="Google Shape;5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75" y="1766013"/>
            <a:ext cx="2880001" cy="145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0" y="1766025"/>
            <a:ext cx="2880001" cy="145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75" y="3480775"/>
            <a:ext cx="2880001" cy="145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988" y="3480763"/>
            <a:ext cx="2880001" cy="145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Some additions on explicit formulation of DGPs</a:t>
            </a:r>
            <a:endParaRPr/>
          </a:p>
        </p:txBody>
      </p:sp>
      <p:pic>
        <p:nvPicPr>
          <p:cNvPr id="541" name="Google Shape;5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74" y="1418875"/>
            <a:ext cx="5308251" cy="33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9"/>
          <p:cNvSpPr txBox="1"/>
          <p:nvPr/>
        </p:nvSpPr>
        <p:spPr>
          <a:xfrm>
            <a:off x="340675" y="1242150"/>
            <a:ext cx="34257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complex, individual data generating processes can be addressed with PP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Raises awareness of identification issues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model testing and comparison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de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preparation, it made us unexpectedly think about the source of uncertainty in ‘standard’ models as well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37</a:t>
            </a:fld>
            <a:endParaRPr/>
          </a:p>
        </p:txBody>
      </p:sp>
      <p:sp>
        <p:nvSpPr>
          <p:cNvPr id="544" name="Google Shape;544;p49"/>
          <p:cNvSpPr txBox="1"/>
          <p:nvPr/>
        </p:nvSpPr>
        <p:spPr>
          <a:xfrm>
            <a:off x="4724400" y="4572000"/>
            <a:ext cx="161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Kuhn et al. 2023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Take home messages, code, poster</a:t>
            </a:r>
            <a:endParaRPr/>
          </a:p>
        </p:txBody>
      </p:sp>
      <p:sp>
        <p:nvSpPr>
          <p:cNvPr id="550" name="Google Shape;550;p50"/>
          <p:cNvSpPr txBox="1">
            <a:spLocks noGrp="1"/>
          </p:cNvSpPr>
          <p:nvPr>
            <p:ph type="body" idx="1"/>
          </p:nvPr>
        </p:nvSpPr>
        <p:spPr>
          <a:xfrm>
            <a:off x="5781275" y="3581825"/>
            <a:ext cx="3602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https://github.com/hstorm/pp_eaae_rennes</a:t>
            </a:r>
            <a:r>
              <a:rPr lang="de" sz="1200"/>
              <a:t> </a:t>
            </a:r>
            <a:endParaRPr sz="12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de" sz="1200"/>
              <a:t> </a:t>
            </a:r>
            <a:endParaRPr sz="1200"/>
          </a:p>
        </p:txBody>
      </p:sp>
      <p:pic>
        <p:nvPicPr>
          <p:cNvPr id="551" name="Google Shape;5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275" y="525126"/>
            <a:ext cx="2852400" cy="28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>
            <a:spLocks noGrp="1"/>
          </p:cNvSpPr>
          <p:nvPr>
            <p:ph type="body" idx="1"/>
          </p:nvPr>
        </p:nvSpPr>
        <p:spPr>
          <a:xfrm>
            <a:off x="354275" y="998175"/>
            <a:ext cx="481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statistical analysis offers intuitive inference directly reflecting uncertainty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Advances facilitate semi-automatic Bayesian analysis via Probabilistic Programming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Explicitly formulating a generative model helps us to focus on the economics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…and fosters statistical inference embedded in a holistic research design process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tools can contribute most to Econometrics in causal frameworks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updating of econometrics curricula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38</a:t>
            </a:fld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5476473" y="4117078"/>
            <a:ext cx="3211200" cy="7400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Go Bayesian!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References</a:t>
            </a:r>
            <a:endParaRPr/>
          </a:p>
        </p:txBody>
      </p:sp>
      <p:sp>
        <p:nvSpPr>
          <p:cNvPr id="560" name="Google Shape;560;p51"/>
          <p:cNvSpPr txBox="1"/>
          <p:nvPr/>
        </p:nvSpPr>
        <p:spPr>
          <a:xfrm>
            <a:off x="398675" y="1017725"/>
            <a:ext cx="68589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Athey, S., Imbens, G.W. 2019. “Machine Learning Methods That Economists Should Know About”.Annual Review of Economics 11(1), 685-725.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Blei, D.M.,Kucukelbir, A.,McAuliffe, J.D.. 2017. “Variational Inference: A Review for Statisticians.” Journal of the American Statistical Association 112 (518): 859–77.</a:t>
            </a:r>
            <a:endParaRPr sz="1000">
              <a:solidFill>
                <a:schemeClr val="dk1"/>
              </a:solidFill>
            </a:endParaRPr>
          </a:p>
          <a:p>
            <a:pPr marL="360000" lvl="0" indent="-36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Frisch, D., Hanebeck, U. 2020. “Progressive Bayesian Filtering with Coupled Gaussian and Dirac Mixtures”. 1-8. 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http://dx.doi.org/10.23919/FUSION45008.2020.9190540</a:t>
            </a:r>
            <a:r>
              <a:rPr lang="de" sz="1000">
                <a:solidFill>
                  <a:schemeClr val="dk1"/>
                </a:solidFill>
              </a:rPr>
              <a:t>. 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Ghahramani, Z. 2015. “Probabilistic Machine Learning and Artificial Intelligence.” Nature 521 (7553): 452–59.</a:t>
            </a:r>
            <a:endParaRPr sz="1000">
              <a:solidFill>
                <a:schemeClr val="dk1"/>
              </a:solidFill>
            </a:endParaRPr>
          </a:p>
          <a:p>
            <a:pPr marL="360000" lvl="0" indent="-360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Gigerenzer G., 2004. “Mindless Statistics”:.The Journal of Socio-Economics 33(5), 587-606. 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Gigerenzer G., 2018. “Statistical Rituals: The Replication Delusion and How We Got There”. Advances in Methods and Practices in Psychological Science. 2018;1(2):198-218. doi:10.1177/2515245918771329 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Heckelei, T., Hüttel, S., Odening, M., Rommel, J. 2023: “The p-Value Debate and Statistical (Mal)practice - Implications for the Agricultural and Food Economics Community”. German Journal of Agricultural Economics 72(1), 47-67. 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Imbens, G. W. 2020. "Potential Outcome and Directed Acyclic Graph Approaches to Causality: Relevance for Empirical Practice in Economics." Journal of Economic Literature, 58 (4): 1129-79.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Kuhn, T., Pahmeyer, C., Storm, H. 2023. “Using Probabilistic Programming to Assess Policy Induced Adaptation of Crop Choices: A Case Study of the German Implementation of the EU Nitrates Directive. Poster presented at the XVII Congress of the European Association of Agricultural Economists, Rennes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McElreath, R. 2020. “Statistical Rethinking: A Bayesian Course with Examples in R and Stan”. Chapman and Hall/CRC.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Meent, van de, J.-W, Paige, B., Yang,H., Wood, F. 2018. “An Introduction to Probabilistic Programming.” arXiv [stat.ML]. arXiv. 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http://arxiv.org/abs/1809.10756</a:t>
            </a:r>
            <a:r>
              <a:rPr lang="de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Pahmeyer, C. 2021. “Estimating plot specific yields”. </a:t>
            </a:r>
            <a:r>
              <a:rPr lang="de" sz="1000" u="sng">
                <a:solidFill>
                  <a:schemeClr val="hlink"/>
                </a:solidFill>
                <a:hlinkClick r:id="rId5"/>
              </a:rPr>
              <a:t>https://observablehq.com/d/3a2dd11e01f67dfb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Stillman, P.R. 2021.”Estimating Prospect Theory Parameters with Maximum Likelihood in R. The Great Statsby, </a:t>
            </a:r>
            <a:r>
              <a:rPr lang="de" sz="1000" u="sng">
                <a:solidFill>
                  <a:schemeClr val="hlink"/>
                </a:solidFill>
                <a:hlinkClick r:id="rId6"/>
              </a:rPr>
              <a:t>https://www.thegreatstatsby.com/posts/2021-03-08-ml-prospect/</a:t>
            </a:r>
            <a:r>
              <a:rPr lang="de" sz="1000">
                <a:solidFill>
                  <a:schemeClr val="dk1"/>
                </a:solidFill>
              </a:rPr>
              <a:t>. .</a:t>
            </a:r>
            <a:endParaRPr sz="3750"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360000" marR="0" lvl="0" indent="-36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Bayesian statistical inference - an intuitive treat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analysis offers an intuitive alternative to frequentist inference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posterior distribution summarizes the available information on a parameter of interest including uncertainty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allows a direct probabilistic interpretation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00" y="1017725"/>
            <a:ext cx="4058700" cy="28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195325" y="3990975"/>
            <a:ext cx="381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Given model assumptions, the probability that the true parameter value is between -2 and +2 is equal to 95%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232825" y="1152475"/>
            <a:ext cx="142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source: </a:t>
            </a:r>
            <a:r>
              <a:rPr lang="de" sz="1000" u="sng">
                <a:solidFill>
                  <a:schemeClr val="hlink"/>
                </a:solidFill>
                <a:hlinkClick r:id="rId4"/>
              </a:rPr>
              <a:t>easystats</a:t>
            </a:r>
            <a:endParaRPr sz="1000"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the posterior (distribution)?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884200" y="1870175"/>
            <a:ext cx="52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Remember: the likelihood is mathematically identical to the sampling distribution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link to the Data Generation Process (DGP)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1898675" y="3815675"/>
            <a:ext cx="52494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Ignore the choice of the prior for now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49" y="2197925"/>
            <a:ext cx="776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49" y="3036125"/>
            <a:ext cx="776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229500"/>
            <a:ext cx="6978488" cy="4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Sampling from the posterior allows statistical inference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58675" y="2029975"/>
            <a:ext cx="4035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approximated arbitrarily closely with a sample of size N as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76200" y="3913650"/>
            <a:ext cx="4592100" cy="1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d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posterior mean or variance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d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to lie within interval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d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25" y="1199250"/>
            <a:ext cx="3402525" cy="63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096775"/>
            <a:ext cx="2806620" cy="6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575" y="1152475"/>
            <a:ext cx="3282874" cy="32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24900" y="1259475"/>
            <a:ext cx="446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can sample from the posterior, any desirable inference is straightforward 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enough outcomes and calculate function of interest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posterior distributions and expectations of functions of model parameters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would perhaps already be all Bayesians if it always worked…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86" y="2725122"/>
            <a:ext cx="776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575" y="1152475"/>
            <a:ext cx="3282874" cy="32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Sampling from the posterior allows statistical inference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Why is the Bayesian approach not generally used?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01100" y="1107075"/>
            <a:ext cx="4468800" cy="3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from posterior often not straightforward or even possible for flexible prior and likelihood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Case-specific approaches had to be developed in the past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Convergence can be a nightmare and technical skill requirements are high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more: Lack of training … derivation of likelihood can be hard…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787100" y="1264600"/>
            <a:ext cx="4356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Markov Chain Monte Carlo (MCMC)</a:t>
            </a:r>
            <a:endParaRPr sz="18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Metropolis Hastings</a:t>
            </a:r>
            <a:endParaRPr sz="18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Gibbs sampling</a:t>
            </a:r>
            <a:endParaRPr sz="18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4"/>
                </a:solidFill>
              </a:rPr>
              <a:t>Stochastic Variational Inference (SVI)</a:t>
            </a:r>
            <a:endParaRPr sz="1800" b="1">
              <a:solidFill>
                <a:schemeClr val="accent4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100" y="2506800"/>
            <a:ext cx="2013101" cy="1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836200" y="4487275"/>
            <a:ext cx="177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Frisch and Hanebeck, 2020</a:t>
            </a:r>
            <a:endParaRPr sz="1000"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New algorithms and programming languages can help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091275" y="1107075"/>
            <a:ext cx="783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Advances of MCMC and SVI make case-specific posterior inference procedures unnecessary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programming languages allow posterior inference based on the explicit formulation of the DGP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925" y="2505825"/>
            <a:ext cx="3969300" cy="226817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1048300" y="3423825"/>
            <a:ext cx="27747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Probabilistic Programming</a:t>
            </a:r>
            <a:endParaRPr sz="3200" b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999050"/>
            <a:ext cx="776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90025"/>
            <a:ext cx="7764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704300" y="4799450"/>
            <a:ext cx="142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© adobe stock</a:t>
            </a:r>
            <a:endParaRPr sz="1000"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Bildschirmpräsentation (16:9)</PresentationFormat>
  <Paragraphs>365</Paragraphs>
  <Slides>39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Times New Roman</vt:lpstr>
      <vt:lpstr>Arial</vt:lpstr>
      <vt:lpstr>Courier New</vt:lpstr>
      <vt:lpstr>Roboto</vt:lpstr>
      <vt:lpstr>Simple Light</vt:lpstr>
      <vt:lpstr>Probabilistic Programming for Embedding Theory and Quantifying Uncertainty in Econometric Analysis </vt:lpstr>
      <vt:lpstr>Time of debate and methodological advances</vt:lpstr>
      <vt:lpstr>What I’d like to get to today</vt:lpstr>
      <vt:lpstr>Bayesian statistical inference - an intuitive treat</vt:lpstr>
      <vt:lpstr>What is the posterior (distribution)?</vt:lpstr>
      <vt:lpstr>Sampling from the posterior allows statistical inference</vt:lpstr>
      <vt:lpstr>Sampling from the posterior allows statistical inference</vt:lpstr>
      <vt:lpstr>Why is the Bayesian approach not generally used?  </vt:lpstr>
      <vt:lpstr>New algorithms and programming languages can help </vt:lpstr>
      <vt:lpstr>Literature on Probabilistic Programming (PP)</vt:lpstr>
      <vt:lpstr>Intuition on PP (Adapted from Meent et al. 2018, p.22) </vt:lpstr>
      <vt:lpstr>Intuition on PP (Adapted from Meent et al. 2018, p.22) </vt:lpstr>
      <vt:lpstr>Intuition on PP (Adapted from Meent et al. 2018, p.22) </vt:lpstr>
      <vt:lpstr>PP eco-system</vt:lpstr>
      <vt:lpstr>New automatic Bayesian inference algorithms</vt:lpstr>
      <vt:lpstr>Linear regression in PP (using NumPyro)</vt:lpstr>
      <vt:lpstr>Linear regression in PP (using NumPyro)</vt:lpstr>
      <vt:lpstr>Linear regression in PP (using NumPyro)</vt:lpstr>
      <vt:lpstr>Logit model in PP (using NumPyro)</vt:lpstr>
      <vt:lpstr>Example 1 - predict winter wheat yield</vt:lpstr>
      <vt:lpstr>Prior sample outcomes of winter wheat yield</vt:lpstr>
      <vt:lpstr>Prior sample outcomes of winter wheat yield</vt:lpstr>
      <vt:lpstr>Prior sample outcomes of winter wheat yield</vt:lpstr>
      <vt:lpstr>Inference mode: deriving posterior of coefficient(s)</vt:lpstr>
      <vt:lpstr>Example 2 - Cumulative prospect theory model</vt:lpstr>
      <vt:lpstr>Example 2 - Cumulative prospect theory model</vt:lpstr>
      <vt:lpstr>Cumulative prospect theory model: PP implementation</vt:lpstr>
      <vt:lpstr>Cumulative prospect theory model: PP implementation</vt:lpstr>
      <vt:lpstr>Cumulative prospect theory model: PP implementation</vt:lpstr>
      <vt:lpstr>Cumulative prospect theory model - prior vs. posterior</vt:lpstr>
      <vt:lpstr>Example 3 - Potential outcome framework (Imbens 2020)</vt:lpstr>
      <vt:lpstr>Example 3 - Potential outcome framework</vt:lpstr>
      <vt:lpstr>Potential outcome framework - PP implementation</vt:lpstr>
      <vt:lpstr>Non-linear treatment effects</vt:lpstr>
      <vt:lpstr>Knowing the functional form always helps, but…</vt:lpstr>
      <vt:lpstr>And even more non-linear treatment</vt:lpstr>
      <vt:lpstr>Some additions on explicit formulation of DGPs</vt:lpstr>
      <vt:lpstr>Take home messages, code, poster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Programming for Embedding Theory and Quantifying Uncertainty in Econometric Analysis </dc:title>
  <cp:lastModifiedBy>Hugo Storm</cp:lastModifiedBy>
  <cp:revision>3</cp:revision>
  <dcterms:modified xsi:type="dcterms:W3CDTF">2023-08-31T10:16:26Z</dcterms:modified>
</cp:coreProperties>
</file>